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
  </p:notesMasterIdLst>
  <p:sldIdLst>
    <p:sldId id="272" r:id="rId2"/>
    <p:sldId id="274" r:id="rId3"/>
    <p:sldId id="275" r:id="rId4"/>
    <p:sldId id="276" r:id="rId5"/>
    <p:sldId id="277" r:id="rId6"/>
    <p:sldId id="278" r:id="rId7"/>
    <p:sldId id="279" r:id="rId8"/>
    <p:sldId id="280" r:id="rId9"/>
    <p:sldId id="28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647" autoAdjust="0"/>
    <p:restoredTop sz="93415" autoAdjust="0"/>
  </p:normalViewPr>
  <p:slideViewPr>
    <p:cSldViewPr snapToGrid="0">
      <p:cViewPr varScale="1">
        <p:scale>
          <a:sx n="68" d="100"/>
          <a:sy n="68" d="100"/>
        </p:scale>
        <p:origin x="-630" y="-96"/>
      </p:cViewPr>
      <p:guideLst>
        <p:guide orient="horz" pos="2160"/>
        <p:guide pos="3840"/>
      </p:guideLst>
    </p:cSldViewPr>
  </p:slideViewPr>
  <p:outlineViewPr>
    <p:cViewPr>
      <p:scale>
        <a:sx n="33" d="100"/>
        <a:sy n="33" d="100"/>
      </p:scale>
      <p:origin x="0" y="-8034"/>
    </p:cViewPr>
  </p:outlin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pPr/>
              <a:t>7/19/2019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pPr/>
              <a:t>‹#›</a:t>
            </a:fld>
            <a:endParaRPr lang="en-US" dirty="0"/>
          </a:p>
        </p:txBody>
      </p:sp>
    </p:spTree>
    <p:extLst>
      <p:ext uri="{BB962C8B-B14F-4D97-AF65-F5344CB8AC3E}">
        <p14:creationId xmlns="" xmlns:p14="http://schemas.microsoft.com/office/powerpoint/2010/main"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0070C0"/>
              </a:solidFill>
              <a:highlight>
                <a:srgbClr val="FFFF00"/>
              </a:highlight>
            </a:endParaRPr>
          </a:p>
        </p:txBody>
      </p:sp>
      <p:sp>
        <p:nvSpPr>
          <p:cNvPr id="4" name="Slide Number Placeholder 3"/>
          <p:cNvSpPr>
            <a:spLocks noGrp="1"/>
          </p:cNvSpPr>
          <p:nvPr>
            <p:ph type="sldNum" sz="quarter" idx="10"/>
          </p:nvPr>
        </p:nvSpPr>
        <p:spPr/>
        <p:txBody>
          <a:bodyPr/>
          <a:lstStyle/>
          <a:p>
            <a:fld id="{893B0CF2-7F87-4E02-A248-870047730F99}" type="slidenum">
              <a:rPr lang="en-US" smtClean="0"/>
              <a:pPr/>
              <a:t>1</a:t>
            </a:fld>
            <a:endParaRPr lang="en-US" dirty="0"/>
          </a:p>
        </p:txBody>
      </p:sp>
    </p:spTree>
    <p:extLst>
      <p:ext uri="{BB962C8B-B14F-4D97-AF65-F5344CB8AC3E}">
        <p14:creationId xmlns="" xmlns:p14="http://schemas.microsoft.com/office/powerpoint/2010/main" val="149513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Computers use software to perform their tasks. The software contains operating instructions which are sent as instructions to the computer to perform the tasks that are specified in the instructions. Some of the most popular computer software include; word processors, graphic editors, computer games, spreadsheet programs and presentation programs. The application software that is being used in a computer has to be compatible with the system software. For instance, application programs made for Windows Operating Systems cannot work in Mac OS. </a:t>
            </a:r>
          </a:p>
        </p:txBody>
      </p:sp>
      <p:sp>
        <p:nvSpPr>
          <p:cNvPr id="4" name="Slide Number Placeholder 3"/>
          <p:cNvSpPr>
            <a:spLocks noGrp="1"/>
          </p:cNvSpPr>
          <p:nvPr>
            <p:ph type="sldNum" sz="quarter" idx="5"/>
          </p:nvPr>
        </p:nvSpPr>
        <p:spPr/>
        <p:txBody>
          <a:bodyPr/>
          <a:lstStyle/>
          <a:p>
            <a:fld id="{893B0CF2-7F87-4E02-A248-870047730F99}" type="slidenum">
              <a:rPr lang="en-US" smtClean="0"/>
              <a:pPr/>
              <a:t>2</a:t>
            </a:fld>
            <a:endParaRPr lang="en-US" dirty="0"/>
          </a:p>
        </p:txBody>
      </p:sp>
    </p:spTree>
    <p:extLst>
      <p:ext uri="{BB962C8B-B14F-4D97-AF65-F5344CB8AC3E}">
        <p14:creationId xmlns="" xmlns:p14="http://schemas.microsoft.com/office/powerpoint/2010/main" val="1315764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Microsoft word is a complex word processing software which is used for a variety of reasons including; writing memos, writing business reports, taking notes, writing informal and formal correspondence. Microsoft Word has been designed with features that fit different users and the new developments that are being developed are meant to make sure that the application is more user friendly.</a:t>
            </a:r>
          </a:p>
        </p:txBody>
      </p:sp>
      <p:sp>
        <p:nvSpPr>
          <p:cNvPr id="4" name="Slide Number Placeholder 3"/>
          <p:cNvSpPr>
            <a:spLocks noGrp="1"/>
          </p:cNvSpPr>
          <p:nvPr>
            <p:ph type="sldNum" sz="quarter" idx="5"/>
          </p:nvPr>
        </p:nvSpPr>
        <p:spPr/>
        <p:txBody>
          <a:bodyPr/>
          <a:lstStyle/>
          <a:p>
            <a:fld id="{893B0CF2-7F87-4E02-A248-870047730F99}" type="slidenum">
              <a:rPr lang="en-US" smtClean="0"/>
              <a:pPr/>
              <a:t>3</a:t>
            </a:fld>
            <a:endParaRPr lang="en-US" dirty="0"/>
          </a:p>
        </p:txBody>
      </p:sp>
    </p:spTree>
    <p:extLst>
      <p:ext uri="{BB962C8B-B14F-4D97-AF65-F5344CB8AC3E}">
        <p14:creationId xmlns="" xmlns:p14="http://schemas.microsoft.com/office/powerpoint/2010/main" val="3710728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Over time, the Microsoft Word application has been improved to increase its features and become more user friendly. The software is part of Microsoft Office suite and the new versions that are being developed are aimed at increasing more features and formatting functionalities. The application allows computer users to use a graphical interface to manipulate text. Users of this software are also able to add tables, images and other forms of advanced formatting to the word document. </a:t>
            </a:r>
          </a:p>
        </p:txBody>
      </p:sp>
      <p:sp>
        <p:nvSpPr>
          <p:cNvPr id="4" name="Slide Number Placeholder 3"/>
          <p:cNvSpPr>
            <a:spLocks noGrp="1"/>
          </p:cNvSpPr>
          <p:nvPr>
            <p:ph type="sldNum" sz="quarter" idx="5"/>
          </p:nvPr>
        </p:nvSpPr>
        <p:spPr/>
        <p:txBody>
          <a:bodyPr/>
          <a:lstStyle/>
          <a:p>
            <a:fld id="{893B0CF2-7F87-4E02-A248-870047730F99}" type="slidenum">
              <a:rPr lang="en-US" smtClean="0"/>
              <a:pPr/>
              <a:t>4</a:t>
            </a:fld>
            <a:endParaRPr lang="en-US" dirty="0"/>
          </a:p>
        </p:txBody>
      </p:sp>
    </p:spTree>
    <p:extLst>
      <p:ext uri="{BB962C8B-B14F-4D97-AF65-F5344CB8AC3E}">
        <p14:creationId xmlns="" xmlns:p14="http://schemas.microsoft.com/office/powerpoint/2010/main" val="3587080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When creating presentations, users have an option of selecting the themes that they will be using in the presentation or in different slides. The PowerPoint software has built-in themes which have been overused and using them makes the presentation boring. There is an option to customize the themes or create your own theme when creating the presentation, the typefaces which are used in the presentation also play a crucial role in making sure that the presentation is pleasing. The presentation also needs to be readable, the features used in the presentation need to be visible to the audience.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3B0CF2-7F87-4E02-A248-87004773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 xmlns:p14="http://schemas.microsoft.com/office/powerpoint/2010/main" val="3542912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Using fonts that are too small or too big might affect the aesthetic beauty of the presentation. When creating the presentation, the font size need to be of the right size. Similarly, the presentation should not have more than 5 colors, coloring the presentation too much will affect its readability and cause distractions. Transitions should also be used carefully to avoid creating distractions.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3B0CF2-7F87-4E02-A248-87004773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 xmlns:p14="http://schemas.microsoft.com/office/powerpoint/2010/main" val="2342273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Microsoft Excel is one of the most dominant spreadsheet software used in computers. The application also can be obtained as part of the Microsoft Office suite, however, in some cases, the application can be obtained as a single package. The software allow users to create workbooks where they can work on and formulas that they can use to manipulate and analyze data.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3B0CF2-7F87-4E02-A248-87004773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 xmlns:p14="http://schemas.microsoft.com/office/powerpoint/2010/main" val="4174933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Microsoft Access is a database management system (DBMS) which has been developed by Microsoft to help users organize their databases and present their data in a more understandable way. The application has several features which makes it one of the most powerful DBMS.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3B0CF2-7F87-4E02-A248-87004773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 xmlns:p14="http://schemas.microsoft.com/office/powerpoint/2010/main" val="3072917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3B0CF2-7F87-4E02-A248-87004773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 xmlns:p14="http://schemas.microsoft.com/office/powerpoint/2010/main" val="2198874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r>
              <a:rPr kumimoji="0" lang="en-US"/>
              <a:t>Click to edit Master title style</a:t>
            </a:r>
            <a:endParaRPr kumimoji="0"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21A1D30-C0A0-4124-A783-34D9F15FA0FE}" type="datetime1">
              <a:rPr lang="en-US" smtClean="0"/>
              <a:pPr/>
              <a:t>7/19/2019</a:t>
            </a:fld>
            <a:endParaRPr lang="en-US" dirty="0"/>
          </a:p>
        </p:txBody>
      </p:sp>
      <p:sp>
        <p:nvSpPr>
          <p:cNvPr id="19" name="Footer Placeholder 18"/>
          <p:cNvSpPr>
            <a:spLocks noGrp="1"/>
          </p:cNvSpPr>
          <p:nvPr>
            <p:ph type="ftr" sz="quarter" idx="11"/>
          </p:nvPr>
        </p:nvSpPr>
        <p:spPr/>
        <p:txBody>
          <a:bodyPr/>
          <a:lstStyle/>
          <a:p>
            <a:r>
              <a:rPr lang="en-US" dirty="0"/>
              <a:t>Add a footer</a:t>
            </a:r>
          </a:p>
        </p:txBody>
      </p:sp>
      <p:sp>
        <p:nvSpPr>
          <p:cNvPr id="27" name="Slide Number Placeholder 26"/>
          <p:cNvSpPr>
            <a:spLocks noGrp="1"/>
          </p:cNvSpPr>
          <p:nvPr>
            <p:ph type="sldNum" sz="quarter" idx="12"/>
          </p:nvPr>
        </p:nvSpPr>
        <p:spPr/>
        <p:txBody>
          <a:bodyPr/>
          <a:lstStyle/>
          <a:p>
            <a:fld id="{401CF334-2D5C-4859-84A6-CA7E6E43FAEB}" type="slidenum">
              <a:rPr lang="en-US" smtClean="0"/>
              <a:pPr/>
              <a:t>‹#›</a:t>
            </a:fld>
            <a:endParaRPr lang="en-US" dirty="0"/>
          </a:p>
        </p:txBody>
      </p:sp>
    </p:spTree>
    <p:extLst>
      <p:ext uri="{BB962C8B-B14F-4D97-AF65-F5344CB8AC3E}">
        <p14:creationId xmlns="" xmlns:p14="http://schemas.microsoft.com/office/powerpoint/2010/main" val="298082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pPr/>
              <a:t>7/19/2019</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dirty="0"/>
          </a:p>
        </p:txBody>
      </p:sp>
    </p:spTree>
    <p:extLst>
      <p:ext uri="{BB962C8B-B14F-4D97-AF65-F5344CB8AC3E}">
        <p14:creationId xmlns="" xmlns:p14="http://schemas.microsoft.com/office/powerpoint/2010/main" val="14816821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pPr/>
              <a:t>7/19/2019</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dirty="0"/>
          </a:p>
        </p:txBody>
      </p:sp>
    </p:spTree>
    <p:extLst>
      <p:ext uri="{BB962C8B-B14F-4D97-AF65-F5344CB8AC3E}">
        <p14:creationId xmlns="" xmlns:p14="http://schemas.microsoft.com/office/powerpoint/2010/main" val="35319339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pPr/>
              <a:t>7/19/2019</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dirty="0"/>
          </a:p>
        </p:txBody>
      </p:sp>
    </p:spTree>
    <p:extLst>
      <p:ext uri="{BB962C8B-B14F-4D97-AF65-F5344CB8AC3E}">
        <p14:creationId xmlns="" xmlns:p14="http://schemas.microsoft.com/office/powerpoint/2010/main" val="10901865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pPr/>
              <a:t>7/19/2019</a:t>
            </a:fld>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pPr/>
              <a:t>‹#›</a:t>
            </a:fld>
            <a:endParaRPr lang="en-US" dirty="0"/>
          </a:p>
        </p:txBody>
      </p:sp>
    </p:spTree>
    <p:extLst>
      <p:ext uri="{BB962C8B-B14F-4D97-AF65-F5344CB8AC3E}">
        <p14:creationId xmlns="" xmlns:p14="http://schemas.microsoft.com/office/powerpoint/2010/main" val="12501885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55660E0-FA77-4473-A859-74127B089143}" type="datetime1">
              <a:rPr lang="en-US" smtClean="0"/>
              <a:pPr/>
              <a:t>7/19/2019</a:t>
            </a:fld>
            <a:endParaRPr lang="en-US" dirty="0"/>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pPr/>
              <a:t>‹#›</a:t>
            </a:fld>
            <a:endParaRPr lang="en-US" dirty="0"/>
          </a:p>
        </p:txBody>
      </p:sp>
    </p:spTree>
    <p:extLst>
      <p:ext uri="{BB962C8B-B14F-4D97-AF65-F5344CB8AC3E}">
        <p14:creationId xmlns="" xmlns:p14="http://schemas.microsoft.com/office/powerpoint/2010/main" val="307181496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pPr/>
              <a:t>7/19/2019</a:t>
            </a:fld>
            <a:endParaRPr lang="en-US" dirty="0"/>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pPr/>
              <a:t>‹#›</a:t>
            </a:fld>
            <a:endParaRPr lang="en-US" dirty="0"/>
          </a:p>
        </p:txBody>
      </p:sp>
    </p:spTree>
    <p:extLst>
      <p:ext uri="{BB962C8B-B14F-4D97-AF65-F5344CB8AC3E}">
        <p14:creationId xmlns="" xmlns:p14="http://schemas.microsoft.com/office/powerpoint/2010/main" val="2528821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Edit Master text styles</a:t>
            </a:r>
          </a:p>
        </p:txBody>
      </p:sp>
      <p:sp>
        <p:nvSpPr>
          <p:cNvPr id="5" name="Date Placeholder 4"/>
          <p:cNvSpPr>
            <a:spLocks noGrp="1"/>
          </p:cNvSpPr>
          <p:nvPr>
            <p:ph type="dt" sz="half" idx="10"/>
          </p:nvPr>
        </p:nvSpPr>
        <p:spPr/>
        <p:txBody>
          <a:bodyPr/>
          <a:lstStyle/>
          <a:p>
            <a:fld id="{B5197C5C-1CD1-417D-A89C-14747F5222C7}" type="datetime1">
              <a:rPr lang="en-US" smtClean="0"/>
              <a:pPr/>
              <a:t>7/19/2019</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dirty="0"/>
          </a:p>
        </p:txBody>
      </p:sp>
    </p:spTree>
    <p:extLst>
      <p:ext uri="{BB962C8B-B14F-4D97-AF65-F5344CB8AC3E}">
        <p14:creationId xmlns="" xmlns:p14="http://schemas.microsoft.com/office/powerpoint/2010/main" val="199192676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dirty="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Edit Master text styles</a:t>
            </a:r>
          </a:p>
        </p:txBody>
      </p:sp>
      <p:sp>
        <p:nvSpPr>
          <p:cNvPr id="5" name="Date Placeholder 4"/>
          <p:cNvSpPr>
            <a:spLocks noGrp="1"/>
          </p:cNvSpPr>
          <p:nvPr>
            <p:ph type="dt" sz="half" idx="10"/>
          </p:nvPr>
        </p:nvSpPr>
        <p:spPr/>
        <p:txBody>
          <a:bodyPr/>
          <a:lstStyle/>
          <a:p>
            <a:fld id="{1359EFBB-CFA1-4AA8-9123-F0B52DBD84FE}" type="datetime1">
              <a:rPr lang="en-US" smtClean="0"/>
              <a:pPr/>
              <a:t>7/19/2019</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pPr/>
              <a:t>‹#›</a:t>
            </a:fld>
            <a:endParaRPr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Tree>
    <p:extLst>
      <p:ext uri="{BB962C8B-B14F-4D97-AF65-F5344CB8AC3E}">
        <p14:creationId xmlns="" xmlns:p14="http://schemas.microsoft.com/office/powerpoint/2010/main" val="251962496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pPr/>
              <a:t>7/19/2019</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dirty="0"/>
          </a:p>
        </p:txBody>
      </p:sp>
    </p:spTree>
    <p:extLst>
      <p:ext uri="{BB962C8B-B14F-4D97-AF65-F5344CB8AC3E}">
        <p14:creationId xmlns="" xmlns:p14="http://schemas.microsoft.com/office/powerpoint/2010/main" val="87777705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pPr/>
              <a:t>7/19/2019</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dirty="0"/>
          </a:p>
        </p:txBody>
      </p:sp>
    </p:spTree>
    <p:extLst>
      <p:ext uri="{BB962C8B-B14F-4D97-AF65-F5344CB8AC3E}">
        <p14:creationId xmlns="" xmlns:p14="http://schemas.microsoft.com/office/powerpoint/2010/main" val="33697544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pPr/>
              <a:t>7/19/2019</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a:t>Add a footer</a:t>
            </a: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pPr/>
              <a:t>‹#›</a:t>
            </a:fld>
            <a:endParaRPr lang="en-US" dirty="0"/>
          </a:p>
        </p:txBody>
      </p:sp>
    </p:spTree>
    <p:extLst>
      <p:ext uri="{BB962C8B-B14F-4D97-AF65-F5344CB8AC3E}">
        <p14:creationId xmlns="" xmlns:p14="http://schemas.microsoft.com/office/powerpoint/2010/main" val="9428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r>
              <a:rPr lang="en-US" dirty="0"/>
              <a:t>Working With New Software</a:t>
            </a:r>
          </a:p>
        </p:txBody>
      </p:sp>
      <p:sp>
        <p:nvSpPr>
          <p:cNvPr id="5" name="Subtitle 4"/>
          <p:cNvSpPr>
            <a:spLocks noGrp="1"/>
          </p:cNvSpPr>
          <p:nvPr>
            <p:ph type="subTitle" idx="1"/>
          </p:nvPr>
        </p:nvSpPr>
        <p:spPr/>
        <p:txBody>
          <a:bodyPr/>
          <a:lstStyle/>
          <a:p>
            <a:pPr algn="ctr"/>
            <a:r>
              <a:rPr lang="en-US" dirty="0"/>
              <a:t>Computer software</a:t>
            </a:r>
          </a:p>
          <a:p>
            <a:pPr algn="ctr"/>
            <a:r>
              <a:rPr lang="en-US" dirty="0">
                <a:solidFill>
                  <a:srgbClr val="00B0F0"/>
                </a:solidFill>
              </a:rPr>
              <a:t>Insert Student’s Name Here</a:t>
            </a:r>
          </a:p>
          <a:p>
            <a:endParaRPr lang="en-US" dirty="0"/>
          </a:p>
        </p:txBody>
      </p:sp>
    </p:spTree>
    <p:extLst>
      <p:ext uri="{BB962C8B-B14F-4D97-AF65-F5344CB8AC3E}">
        <p14:creationId xmlns="" xmlns:p14="http://schemas.microsoft.com/office/powerpoint/2010/main" val="35496286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1803" y="196948"/>
            <a:ext cx="10972800" cy="678766"/>
          </a:xfrm>
        </p:spPr>
        <p:txBody>
          <a:bodyPr>
            <a:normAutofit fontScale="90000"/>
          </a:bodyPr>
          <a:lstStyle/>
          <a:p>
            <a:pPr algn="ctr"/>
            <a:r>
              <a:rPr lang="en-US" dirty="0">
                <a:solidFill>
                  <a:schemeClr val="tx1"/>
                </a:solidFill>
              </a:rPr>
              <a:t>Computer Software Basics</a:t>
            </a:r>
          </a:p>
        </p:txBody>
      </p:sp>
      <p:sp>
        <p:nvSpPr>
          <p:cNvPr id="2" name="Content Placeholder 1"/>
          <p:cNvSpPr>
            <a:spLocks noGrp="1"/>
          </p:cNvSpPr>
          <p:nvPr>
            <p:ph idx="1"/>
          </p:nvPr>
        </p:nvSpPr>
        <p:spPr>
          <a:xfrm>
            <a:off x="467360" y="1011311"/>
            <a:ext cx="11724640" cy="5537200"/>
          </a:xfrm>
        </p:spPr>
        <p:txBody>
          <a:bodyPr>
            <a:normAutofit lnSpcReduction="10000"/>
          </a:bodyPr>
          <a:lstStyle/>
          <a:p>
            <a:r>
              <a:rPr lang="en-US" dirty="0"/>
              <a:t>The computer hardware devices require instructions from the users to function. A set of instructions that perform a single computer task are known as program (</a:t>
            </a:r>
            <a:r>
              <a:rPr lang="en-US" dirty="0"/>
              <a:t>Šimůnek</a:t>
            </a:r>
            <a:r>
              <a:rPr lang="en-US" dirty="0"/>
              <a:t>, Van </a:t>
            </a:r>
            <a:r>
              <a:rPr lang="en-US" dirty="0"/>
              <a:t>Genuchten</a:t>
            </a:r>
            <a:r>
              <a:rPr lang="en-US" dirty="0"/>
              <a:t> &amp; </a:t>
            </a:r>
            <a:r>
              <a:rPr lang="en-US" dirty="0"/>
              <a:t>Šejna</a:t>
            </a:r>
            <a:r>
              <a:rPr lang="en-US" dirty="0"/>
              <a:t>, 2016). A set of computer programs working together to perform a specific task make a computer software. </a:t>
            </a:r>
          </a:p>
          <a:p>
            <a:r>
              <a:rPr lang="en-US" dirty="0"/>
              <a:t>There are three main categories of computer software -  </a:t>
            </a:r>
          </a:p>
          <a:p>
            <a:pPr lvl="1">
              <a:buFont typeface="Wingdings" panose="05000000000000000000" pitchFamily="2" charset="2"/>
              <a:buChar char="v"/>
            </a:pPr>
            <a:r>
              <a:rPr lang="en-US" dirty="0"/>
              <a:t>System software – this software is an interface between the user applications and the computer hardware, an example of this type of software is an </a:t>
            </a:r>
            <a:r>
              <a:rPr lang="en-US" dirty="0"/>
              <a:t>MicroSoft</a:t>
            </a:r>
            <a:r>
              <a:rPr lang="en-US" dirty="0"/>
              <a:t> Windows Operating System.</a:t>
            </a:r>
          </a:p>
          <a:p>
            <a:pPr lvl="1">
              <a:buFont typeface="Wingdings" panose="05000000000000000000" pitchFamily="2" charset="2"/>
              <a:buChar char="v"/>
            </a:pPr>
            <a:r>
              <a:rPr lang="en-US" dirty="0"/>
              <a:t>Utility software – they assist the system software in performing its functions, examples of utility software include; antivirus software, file management tools and disk management tools.</a:t>
            </a:r>
          </a:p>
          <a:p>
            <a:pPr lvl="1">
              <a:buFont typeface="Wingdings" panose="05000000000000000000" pitchFamily="2" charset="2"/>
              <a:buChar char="v"/>
            </a:pPr>
            <a:r>
              <a:rPr lang="en-US" dirty="0"/>
              <a:t>Application software – they are user applications which perform single tasks, examples include; word processors, multimedia tools, spreadsheet and presentation tools.</a:t>
            </a:r>
          </a:p>
          <a:p>
            <a:pPr marL="393192" lvl="1" indent="0">
              <a:buNone/>
            </a:pPr>
            <a:endParaRPr lang="en-US" dirty="0"/>
          </a:p>
        </p:txBody>
      </p:sp>
    </p:spTree>
    <p:extLst>
      <p:ext uri="{BB962C8B-B14F-4D97-AF65-F5344CB8AC3E}">
        <p14:creationId xmlns="" xmlns:p14="http://schemas.microsoft.com/office/powerpoint/2010/main" val="33395540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408666"/>
            <a:ext cx="10972800" cy="1143000"/>
          </a:xfrm>
        </p:spPr>
        <p:txBody>
          <a:bodyPr/>
          <a:lstStyle/>
          <a:p>
            <a:pPr algn="ctr"/>
            <a:r>
              <a:rPr lang="en-US" dirty="0">
                <a:solidFill>
                  <a:schemeClr val="tx1"/>
                </a:solidFill>
              </a:rPr>
              <a:t>Microsoft Word Basic Functions</a:t>
            </a:r>
          </a:p>
        </p:txBody>
      </p:sp>
      <p:sp>
        <p:nvSpPr>
          <p:cNvPr id="2" name="Content Placeholder 1"/>
          <p:cNvSpPr>
            <a:spLocks noGrp="1"/>
          </p:cNvSpPr>
          <p:nvPr>
            <p:ph idx="1"/>
          </p:nvPr>
        </p:nvSpPr>
        <p:spPr/>
        <p:txBody>
          <a:bodyPr>
            <a:normAutofit/>
          </a:bodyPr>
          <a:lstStyle/>
          <a:p>
            <a:pPr lvl="1"/>
            <a:r>
              <a:rPr lang="en-US" dirty="0"/>
              <a:t>Microsoft Word is one of the most popular graphical word processing software, the software allows users to create, save and share documents. </a:t>
            </a:r>
          </a:p>
          <a:p>
            <a:pPr lvl="1"/>
            <a:r>
              <a:rPr lang="en-US" dirty="0"/>
              <a:t>Apart from creating, editing, saving and sharing documents, other functions of Microsoft word are – </a:t>
            </a:r>
          </a:p>
          <a:p>
            <a:pPr lvl="2">
              <a:buFont typeface="Wingdings" panose="05000000000000000000" pitchFamily="2" charset="2"/>
              <a:buChar char="v"/>
            </a:pPr>
            <a:r>
              <a:rPr lang="en-US" sz="2400" dirty="0"/>
              <a:t>Checking spelling and grammar</a:t>
            </a:r>
          </a:p>
          <a:p>
            <a:pPr lvl="2">
              <a:buFont typeface="Wingdings" panose="05000000000000000000" pitchFamily="2" charset="2"/>
              <a:buChar char="v"/>
            </a:pPr>
            <a:r>
              <a:rPr lang="en-US" sz="2400" dirty="0"/>
              <a:t>Inserting images to documents </a:t>
            </a:r>
          </a:p>
          <a:p>
            <a:pPr lvl="2">
              <a:buFont typeface="Wingdings" panose="05000000000000000000" pitchFamily="2" charset="2"/>
              <a:buChar char="v"/>
            </a:pPr>
            <a:r>
              <a:rPr lang="en-US" sz="2400" dirty="0"/>
              <a:t>Creating graphs and tables</a:t>
            </a:r>
          </a:p>
          <a:p>
            <a:pPr lvl="2">
              <a:buFont typeface="Wingdings" panose="05000000000000000000" pitchFamily="2" charset="2"/>
              <a:buChar char="v"/>
            </a:pPr>
            <a:r>
              <a:rPr lang="en-US" sz="2400" dirty="0"/>
              <a:t>Choosing typefaces</a:t>
            </a:r>
          </a:p>
          <a:p>
            <a:pPr lvl="2">
              <a:buFont typeface="Wingdings" panose="05000000000000000000" pitchFamily="2" charset="2"/>
              <a:buChar char="v"/>
            </a:pPr>
            <a:r>
              <a:rPr lang="en-US" sz="2400" dirty="0"/>
              <a:t>Creating webpages </a:t>
            </a:r>
          </a:p>
          <a:p>
            <a:pPr lvl="2">
              <a:buFont typeface="Wingdings" panose="05000000000000000000" pitchFamily="2" charset="2"/>
              <a:buChar char="v"/>
            </a:pPr>
            <a:r>
              <a:rPr lang="en-US" sz="2400" dirty="0"/>
              <a:t>Printing in different ways</a:t>
            </a:r>
          </a:p>
        </p:txBody>
      </p:sp>
    </p:spTree>
    <p:extLst>
      <p:ext uri="{BB962C8B-B14F-4D97-AF65-F5344CB8AC3E}">
        <p14:creationId xmlns="" xmlns:p14="http://schemas.microsoft.com/office/powerpoint/2010/main" val="32980024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236728"/>
            <a:ext cx="10972800" cy="1143000"/>
          </a:xfrm>
        </p:spPr>
        <p:txBody>
          <a:bodyPr/>
          <a:lstStyle/>
          <a:p>
            <a:pPr algn="ctr"/>
            <a:r>
              <a:rPr lang="en-US" dirty="0">
                <a:solidFill>
                  <a:schemeClr val="tx1"/>
                </a:solidFill>
              </a:rPr>
              <a:t>Microsoft Word Techniques</a:t>
            </a:r>
          </a:p>
        </p:txBody>
      </p:sp>
      <p:sp>
        <p:nvSpPr>
          <p:cNvPr id="2" name="Content Placeholder 1"/>
          <p:cNvSpPr>
            <a:spLocks noGrp="1"/>
          </p:cNvSpPr>
          <p:nvPr>
            <p:ph idx="1"/>
          </p:nvPr>
        </p:nvSpPr>
        <p:spPr>
          <a:xfrm>
            <a:off x="609600" y="1379727"/>
            <a:ext cx="10972800" cy="5175817"/>
          </a:xfrm>
        </p:spPr>
        <p:txBody>
          <a:bodyPr>
            <a:noAutofit/>
          </a:bodyPr>
          <a:lstStyle/>
          <a:p>
            <a:pPr lvl="1"/>
            <a:r>
              <a:rPr lang="en-US" dirty="0"/>
              <a:t>Microsoft Word is the most dominant word processing software that is used in creating and editing documents. Some of the basic techniques which are used in Microsoft Word include; </a:t>
            </a:r>
          </a:p>
          <a:p>
            <a:pPr lvl="2">
              <a:buFont typeface="Wingdings" panose="05000000000000000000" pitchFamily="2" charset="2"/>
              <a:buChar char="v"/>
            </a:pPr>
            <a:r>
              <a:rPr lang="en-US" sz="2400" dirty="0"/>
              <a:t>Using keyboard shortcuts when copying, cutting and pasting sections of the documents. The keyboard shortcuts used are: Ctrl + C to copy, Ctrl + V to paste, and Ctrl + X to cut, this saves a lot of time. </a:t>
            </a:r>
          </a:p>
          <a:p>
            <a:pPr lvl="2">
              <a:buFont typeface="Wingdings" panose="05000000000000000000" pitchFamily="2" charset="2"/>
              <a:buChar char="v"/>
            </a:pPr>
            <a:r>
              <a:rPr lang="en-US" sz="2400" dirty="0"/>
              <a:t>The clipboard feature acts as a temporal storage for text. </a:t>
            </a:r>
          </a:p>
          <a:p>
            <a:pPr lvl="2">
              <a:buFont typeface="Wingdings" panose="05000000000000000000" pitchFamily="2" charset="2"/>
              <a:buChar char="v"/>
            </a:pPr>
            <a:r>
              <a:rPr lang="en-US" sz="2400" dirty="0"/>
              <a:t>The application contains several formatting options on the menu bar that can be used to format text in the document.</a:t>
            </a:r>
          </a:p>
          <a:p>
            <a:pPr lvl="2">
              <a:buFont typeface="Wingdings" panose="05000000000000000000" pitchFamily="2" charset="2"/>
              <a:buChar char="v"/>
            </a:pPr>
            <a:r>
              <a:rPr lang="en-US" sz="2400" dirty="0"/>
              <a:t>Users can be able to chose and insert clip arts or images to their documents from the menu bar menu.</a:t>
            </a:r>
          </a:p>
          <a:p>
            <a:pPr lvl="2">
              <a:buFont typeface="Wingdings" panose="05000000000000000000" pitchFamily="2" charset="2"/>
              <a:buChar char="v"/>
            </a:pPr>
            <a:r>
              <a:rPr lang="en-US" sz="2400" dirty="0"/>
              <a:t>All unwanted formatting can be removed from a document by clicking Ctrl + Space keys. </a:t>
            </a:r>
          </a:p>
        </p:txBody>
      </p:sp>
    </p:spTree>
    <p:extLst>
      <p:ext uri="{BB962C8B-B14F-4D97-AF65-F5344CB8AC3E}">
        <p14:creationId xmlns="" xmlns:p14="http://schemas.microsoft.com/office/powerpoint/2010/main" val="34716184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3668" y="253922"/>
            <a:ext cx="10972800" cy="1143000"/>
          </a:xfrm>
        </p:spPr>
        <p:txBody>
          <a:bodyPr/>
          <a:lstStyle/>
          <a:p>
            <a:pPr algn="ctr"/>
            <a:r>
              <a:rPr lang="en-US" dirty="0">
                <a:solidFill>
                  <a:schemeClr val="tx1"/>
                </a:solidFill>
              </a:rPr>
              <a:t>PowerPoint Presentations</a:t>
            </a:r>
          </a:p>
        </p:txBody>
      </p:sp>
      <p:sp>
        <p:nvSpPr>
          <p:cNvPr id="2" name="Content Placeholder 1"/>
          <p:cNvSpPr>
            <a:spLocks noGrp="1"/>
          </p:cNvSpPr>
          <p:nvPr>
            <p:ph idx="1"/>
          </p:nvPr>
        </p:nvSpPr>
        <p:spPr>
          <a:xfrm>
            <a:off x="609600" y="1519311"/>
            <a:ext cx="10972800" cy="5207625"/>
          </a:xfrm>
        </p:spPr>
        <p:txBody>
          <a:bodyPr>
            <a:noAutofit/>
          </a:bodyPr>
          <a:lstStyle/>
          <a:p>
            <a:pPr lvl="1"/>
            <a:r>
              <a:rPr lang="en-US" sz="2800" dirty="0"/>
              <a:t>To create PowerPoint presentations that are aesthetically pleasing, the following techniques need to be used:-</a:t>
            </a:r>
          </a:p>
          <a:p>
            <a:pPr lvl="2">
              <a:buFont typeface="Wingdings" panose="05000000000000000000" pitchFamily="2" charset="2"/>
              <a:buChar char="v"/>
            </a:pPr>
            <a:r>
              <a:rPr lang="en-US" sz="2800" dirty="0"/>
              <a:t>Avoid using the software built-in themes, these themes have been overused and they make the presentation boring.</a:t>
            </a:r>
          </a:p>
          <a:p>
            <a:pPr lvl="2">
              <a:buFont typeface="Wingdings" panose="05000000000000000000" pitchFamily="2" charset="2"/>
              <a:buChar char="v"/>
            </a:pPr>
            <a:r>
              <a:rPr lang="en-US" sz="2800" dirty="0"/>
              <a:t>Chose the right typography, typefaces can be used to speak about the mood of the presentation.</a:t>
            </a:r>
          </a:p>
          <a:p>
            <a:pPr lvl="2">
              <a:buFont typeface="Wingdings" panose="05000000000000000000" pitchFamily="2" charset="2"/>
              <a:buChar char="v"/>
            </a:pPr>
            <a:r>
              <a:rPr lang="en-US" sz="2800" dirty="0"/>
              <a:t>Make sure that everything in the presentation is readable. The text and images that are used in the presentation need to be visible.</a:t>
            </a:r>
          </a:p>
          <a:p>
            <a:pPr lvl="2">
              <a:buFont typeface="Wingdings" panose="05000000000000000000" pitchFamily="2" charset="2"/>
              <a:buChar char="v"/>
            </a:pPr>
            <a:r>
              <a:rPr lang="en-US" sz="2800" dirty="0"/>
              <a:t>The contrast between the background and text need to be strong. </a:t>
            </a:r>
          </a:p>
        </p:txBody>
      </p:sp>
    </p:spTree>
    <p:extLst>
      <p:ext uri="{BB962C8B-B14F-4D97-AF65-F5344CB8AC3E}">
        <p14:creationId xmlns="" xmlns:p14="http://schemas.microsoft.com/office/powerpoint/2010/main" val="182116809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675248"/>
            <a:ext cx="10972800" cy="707605"/>
          </a:xfrm>
        </p:spPr>
        <p:txBody>
          <a:bodyPr>
            <a:normAutofit fontScale="90000"/>
          </a:bodyPr>
          <a:lstStyle/>
          <a:p>
            <a:r>
              <a:rPr lang="en-US" dirty="0">
                <a:solidFill>
                  <a:schemeClr val="tx1"/>
                </a:solidFill>
              </a:rPr>
              <a:t>PowerPoint </a:t>
            </a:r>
            <a:r>
              <a:rPr lang="en-US" dirty="0" smtClean="0">
                <a:solidFill>
                  <a:schemeClr val="tx1"/>
                </a:solidFill>
              </a:rPr>
              <a:t>Presentations continued…..</a:t>
            </a:r>
            <a:endParaRPr lang="en-US" dirty="0">
              <a:solidFill>
                <a:schemeClr val="tx1"/>
              </a:solidFill>
            </a:endParaRPr>
          </a:p>
        </p:txBody>
      </p:sp>
      <p:sp>
        <p:nvSpPr>
          <p:cNvPr id="2" name="Content Placeholder 1"/>
          <p:cNvSpPr>
            <a:spLocks noGrp="1"/>
          </p:cNvSpPr>
          <p:nvPr>
            <p:ph idx="1"/>
          </p:nvPr>
        </p:nvSpPr>
        <p:spPr>
          <a:xfrm>
            <a:off x="286043" y="1635604"/>
            <a:ext cx="10972800" cy="4922520"/>
          </a:xfrm>
        </p:spPr>
        <p:txBody>
          <a:bodyPr>
            <a:noAutofit/>
          </a:bodyPr>
          <a:lstStyle/>
          <a:p>
            <a:pPr lvl="2">
              <a:buFont typeface="Wingdings" panose="05000000000000000000" pitchFamily="2" charset="2"/>
              <a:buChar char="v"/>
            </a:pPr>
            <a:r>
              <a:rPr lang="en-US" sz="2800" dirty="0"/>
              <a:t>The size of the fonts which is used in the presentation need to be selected appropriately. </a:t>
            </a:r>
          </a:p>
          <a:p>
            <a:pPr lvl="2">
              <a:buFont typeface="Wingdings" panose="05000000000000000000" pitchFamily="2" charset="2"/>
              <a:buChar char="v"/>
            </a:pPr>
            <a:r>
              <a:rPr lang="en-US" sz="2800" dirty="0"/>
              <a:t>The presentations should not contain a lot of colors, colors enhance the look of the presentation, however, too many colors make the presentation unreadable.</a:t>
            </a:r>
          </a:p>
          <a:p>
            <a:pPr lvl="2">
              <a:buFont typeface="Wingdings" panose="05000000000000000000" pitchFamily="2" charset="2"/>
              <a:buChar char="v"/>
            </a:pPr>
            <a:r>
              <a:rPr lang="en-US" sz="2800" dirty="0"/>
              <a:t>Visuals need to be used when creating presentations so that they can increase the emotional appeal of the audience</a:t>
            </a:r>
          </a:p>
          <a:p>
            <a:pPr lvl="2">
              <a:buFont typeface="Wingdings" panose="05000000000000000000" pitchFamily="2" charset="2"/>
              <a:buChar char="v"/>
            </a:pPr>
            <a:r>
              <a:rPr lang="en-US" sz="2800" dirty="0"/>
              <a:t>There are plenty transitions which are available in the presentation software, overusing these transitions might be distracting and boring. </a:t>
            </a:r>
          </a:p>
        </p:txBody>
      </p:sp>
    </p:spTree>
    <p:extLst>
      <p:ext uri="{BB962C8B-B14F-4D97-AF65-F5344CB8AC3E}">
        <p14:creationId xmlns="" xmlns:p14="http://schemas.microsoft.com/office/powerpoint/2010/main" val="46030077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08074" y="365759"/>
            <a:ext cx="10972800" cy="701353"/>
          </a:xfrm>
        </p:spPr>
        <p:txBody>
          <a:bodyPr>
            <a:normAutofit fontScale="90000"/>
          </a:bodyPr>
          <a:lstStyle/>
          <a:p>
            <a:pPr algn="ctr"/>
            <a:r>
              <a:rPr lang="en-US" dirty="0">
                <a:solidFill>
                  <a:schemeClr val="tx1"/>
                </a:solidFill>
              </a:rPr>
              <a:t>Microsoft Excel </a:t>
            </a:r>
          </a:p>
        </p:txBody>
      </p:sp>
      <p:sp>
        <p:nvSpPr>
          <p:cNvPr id="2" name="Content Placeholder 1"/>
          <p:cNvSpPr>
            <a:spLocks noGrp="1"/>
          </p:cNvSpPr>
          <p:nvPr>
            <p:ph idx="1"/>
          </p:nvPr>
        </p:nvSpPr>
        <p:spPr>
          <a:xfrm>
            <a:off x="609600" y="1207789"/>
            <a:ext cx="10972800" cy="5396992"/>
          </a:xfrm>
        </p:spPr>
        <p:txBody>
          <a:bodyPr>
            <a:noAutofit/>
          </a:bodyPr>
          <a:lstStyle/>
          <a:p>
            <a:pPr lvl="1"/>
            <a:r>
              <a:rPr lang="en-US" sz="2800" dirty="0"/>
              <a:t>Microsoft Excel allows users to open workbooks to work on, the application is the most popular spreadsheet application in the world (Kasahara, </a:t>
            </a:r>
            <a:r>
              <a:rPr lang="en-US" sz="2800" dirty="0"/>
              <a:t>Shimayoshi</a:t>
            </a:r>
            <a:r>
              <a:rPr lang="en-US" sz="2800" dirty="0"/>
              <a:t>, </a:t>
            </a:r>
            <a:r>
              <a:rPr lang="en-US" sz="2800" dirty="0"/>
              <a:t>Obana</a:t>
            </a:r>
            <a:r>
              <a:rPr lang="en-US" sz="2800" dirty="0"/>
              <a:t> &amp; Fujimura, 2017). To open a blank workbook, use the following steps:-</a:t>
            </a:r>
          </a:p>
          <a:p>
            <a:pPr lvl="2">
              <a:buFont typeface="Wingdings" panose="05000000000000000000" pitchFamily="2" charset="2"/>
              <a:buChar char="v"/>
            </a:pPr>
            <a:r>
              <a:rPr lang="en-US" sz="2500" dirty="0"/>
              <a:t>Open the Microsoft Excel application.</a:t>
            </a:r>
          </a:p>
          <a:p>
            <a:pPr lvl="2">
              <a:buFont typeface="Wingdings" panose="05000000000000000000" pitchFamily="2" charset="2"/>
              <a:buChar char="v"/>
            </a:pPr>
            <a:r>
              <a:rPr lang="en-US" sz="2500" dirty="0"/>
              <a:t>From the menu bar, click on the File tab and select New from the drop down menu.</a:t>
            </a:r>
          </a:p>
          <a:p>
            <a:pPr lvl="2">
              <a:buFont typeface="Wingdings" panose="05000000000000000000" pitchFamily="2" charset="2"/>
              <a:buChar char="v"/>
            </a:pPr>
            <a:r>
              <a:rPr lang="en-US" sz="2500" dirty="0"/>
              <a:t>Select Blank Workbook to open the new tab. </a:t>
            </a:r>
            <a:endParaRPr lang="en-US" sz="2800" dirty="0"/>
          </a:p>
          <a:p>
            <a:pPr lvl="1"/>
            <a:r>
              <a:rPr lang="en-US" sz="2800" dirty="0"/>
              <a:t>To use a formula in Microsoft Excel:-</a:t>
            </a:r>
          </a:p>
          <a:p>
            <a:pPr lvl="2">
              <a:buFont typeface="Wingdings" panose="05000000000000000000" pitchFamily="2" charset="2"/>
              <a:buChar char="v"/>
            </a:pPr>
            <a:r>
              <a:rPr lang="en-US" sz="2500" dirty="0"/>
              <a:t>Select Formulas from the menu bar .</a:t>
            </a:r>
          </a:p>
          <a:p>
            <a:pPr lvl="2">
              <a:buFont typeface="Wingdings" panose="05000000000000000000" pitchFamily="2" charset="2"/>
              <a:buChar char="v"/>
            </a:pPr>
            <a:r>
              <a:rPr lang="en-US" sz="2500" dirty="0"/>
              <a:t>Select the formula that you want to use.</a:t>
            </a:r>
          </a:p>
          <a:p>
            <a:pPr lvl="2">
              <a:buFont typeface="Wingdings" panose="05000000000000000000" pitchFamily="2" charset="2"/>
              <a:buChar char="v"/>
            </a:pPr>
            <a:r>
              <a:rPr lang="en-US" sz="2500" dirty="0"/>
              <a:t>Enter data that you want to be used in calculation.</a:t>
            </a:r>
          </a:p>
          <a:p>
            <a:pPr marL="667512" lvl="2" indent="0">
              <a:buNone/>
            </a:pPr>
            <a:endParaRPr lang="en-US" sz="2500" dirty="0"/>
          </a:p>
          <a:p>
            <a:pPr lvl="2">
              <a:buFont typeface="Wingdings" panose="05000000000000000000" pitchFamily="2" charset="2"/>
              <a:buChar char="v"/>
            </a:pPr>
            <a:endParaRPr lang="en-US" sz="2500" dirty="0"/>
          </a:p>
        </p:txBody>
      </p:sp>
    </p:spTree>
    <p:extLst>
      <p:ext uri="{BB962C8B-B14F-4D97-AF65-F5344CB8AC3E}">
        <p14:creationId xmlns="" xmlns:p14="http://schemas.microsoft.com/office/powerpoint/2010/main" val="10207033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1803" y="520505"/>
            <a:ext cx="10972800" cy="691974"/>
          </a:xfrm>
        </p:spPr>
        <p:txBody>
          <a:bodyPr>
            <a:normAutofit fontScale="90000"/>
          </a:bodyPr>
          <a:lstStyle/>
          <a:p>
            <a:pPr algn="ctr"/>
            <a:r>
              <a:rPr lang="en-US" dirty="0">
                <a:solidFill>
                  <a:schemeClr val="tx1"/>
                </a:solidFill>
              </a:rPr>
              <a:t>Microsoft Access</a:t>
            </a:r>
          </a:p>
        </p:txBody>
      </p:sp>
      <p:sp>
        <p:nvSpPr>
          <p:cNvPr id="2" name="Content Placeholder 1"/>
          <p:cNvSpPr>
            <a:spLocks noGrp="1"/>
          </p:cNvSpPr>
          <p:nvPr>
            <p:ph idx="1"/>
          </p:nvPr>
        </p:nvSpPr>
        <p:spPr>
          <a:xfrm>
            <a:off x="595532" y="1272032"/>
            <a:ext cx="10972800" cy="5396054"/>
          </a:xfrm>
        </p:spPr>
        <p:txBody>
          <a:bodyPr>
            <a:noAutofit/>
          </a:bodyPr>
          <a:lstStyle/>
          <a:p>
            <a:pPr lvl="1"/>
            <a:r>
              <a:rPr lang="en-US" sz="2800" dirty="0"/>
              <a:t>Microsoft Access is a powerful database management system which offers users a graphical user interface to work with databases (</a:t>
            </a:r>
            <a:r>
              <a:rPr lang="en-US" sz="2800" dirty="0"/>
              <a:t>Azih</a:t>
            </a:r>
            <a:r>
              <a:rPr lang="en-US" sz="2800" dirty="0"/>
              <a:t>, 2016). Its features include;</a:t>
            </a:r>
          </a:p>
          <a:p>
            <a:pPr lvl="2">
              <a:buFont typeface="Wingdings" panose="05000000000000000000" pitchFamily="2" charset="2"/>
              <a:buChar char="v"/>
            </a:pPr>
            <a:r>
              <a:rPr lang="en-US" sz="2500" dirty="0"/>
              <a:t>Allows output reports in different formats including PDF format.</a:t>
            </a:r>
          </a:p>
          <a:p>
            <a:pPr lvl="2">
              <a:buFont typeface="Wingdings" panose="05000000000000000000" pitchFamily="2" charset="2"/>
              <a:buChar char="v"/>
            </a:pPr>
            <a:r>
              <a:rPr lang="en-US" sz="2500" dirty="0"/>
              <a:t>Allows the use of VBA code for easier database management.</a:t>
            </a:r>
          </a:p>
          <a:p>
            <a:pPr lvl="2">
              <a:buFont typeface="Wingdings" panose="05000000000000000000" pitchFamily="2" charset="2"/>
              <a:buChar char="v"/>
            </a:pPr>
            <a:r>
              <a:rPr lang="en-US" sz="2500" dirty="0"/>
              <a:t>Ready templates which can be used in publishing data.</a:t>
            </a:r>
          </a:p>
          <a:p>
            <a:pPr lvl="2">
              <a:buFont typeface="Wingdings" panose="05000000000000000000" pitchFamily="2" charset="2"/>
              <a:buChar char="v"/>
            </a:pPr>
            <a:r>
              <a:rPr lang="en-US" sz="2500" dirty="0"/>
              <a:t>A user friendly interface</a:t>
            </a:r>
          </a:p>
          <a:p>
            <a:pPr lvl="2">
              <a:buFont typeface="Wingdings" panose="05000000000000000000" pitchFamily="2" charset="2"/>
              <a:buChar char="v"/>
            </a:pPr>
            <a:r>
              <a:rPr lang="en-US" sz="2500" dirty="0"/>
              <a:t>Import and export documents to other Microsoft Office applications.</a:t>
            </a:r>
            <a:endParaRPr lang="en-US" sz="2800" dirty="0"/>
          </a:p>
          <a:p>
            <a:pPr lvl="1"/>
            <a:r>
              <a:rPr lang="en-US" sz="2800" dirty="0"/>
              <a:t>Through these features, the users can be able to track the performance of their businesses as they can be able to receive reports about transactions and also work on send data used in the business.</a:t>
            </a:r>
            <a:endParaRPr lang="en-US" sz="2500" dirty="0"/>
          </a:p>
          <a:p>
            <a:pPr marL="667512" lvl="2" indent="0">
              <a:buNone/>
            </a:pPr>
            <a:endParaRPr lang="en-US" sz="2500" dirty="0"/>
          </a:p>
          <a:p>
            <a:pPr lvl="2">
              <a:buFont typeface="Wingdings" panose="05000000000000000000" pitchFamily="2" charset="2"/>
              <a:buChar char="v"/>
            </a:pPr>
            <a:endParaRPr lang="en-US" sz="2500" dirty="0"/>
          </a:p>
        </p:txBody>
      </p:sp>
    </p:spTree>
    <p:extLst>
      <p:ext uri="{BB962C8B-B14F-4D97-AF65-F5344CB8AC3E}">
        <p14:creationId xmlns="" xmlns:p14="http://schemas.microsoft.com/office/powerpoint/2010/main" val="40835360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5532" y="543091"/>
            <a:ext cx="10972800" cy="821475"/>
          </a:xfrm>
        </p:spPr>
        <p:txBody>
          <a:bodyPr/>
          <a:lstStyle/>
          <a:p>
            <a:pPr algn="ctr"/>
            <a:r>
              <a:rPr lang="en-US" dirty="0">
                <a:solidFill>
                  <a:schemeClr val="tx1"/>
                </a:solidFill>
              </a:rPr>
              <a:t>References</a:t>
            </a:r>
          </a:p>
        </p:txBody>
      </p:sp>
      <p:sp>
        <p:nvSpPr>
          <p:cNvPr id="2" name="Content Placeholder 1"/>
          <p:cNvSpPr>
            <a:spLocks noGrp="1"/>
          </p:cNvSpPr>
          <p:nvPr>
            <p:ph idx="1"/>
          </p:nvPr>
        </p:nvSpPr>
        <p:spPr>
          <a:xfrm>
            <a:off x="412652" y="1461164"/>
            <a:ext cx="10972800" cy="4922520"/>
          </a:xfrm>
        </p:spPr>
        <p:txBody>
          <a:bodyPr>
            <a:noAutofit/>
          </a:bodyPr>
          <a:lstStyle/>
          <a:p>
            <a:pPr lvl="1"/>
            <a:r>
              <a:rPr lang="en-US" dirty="0"/>
              <a:t>Azih</a:t>
            </a:r>
            <a:r>
              <a:rPr lang="en-US" dirty="0"/>
              <a:t>, N. (2016). Microsoft Access and Microsoft Excel Skills Needed by Office Technology and Management Lecturers for Quality Service Delivery. </a:t>
            </a:r>
            <a:r>
              <a:rPr lang="en-US" i="1" dirty="0"/>
              <a:t>International Journal of Business and Social Science</a:t>
            </a:r>
            <a:r>
              <a:rPr lang="en-US" dirty="0"/>
              <a:t>, </a:t>
            </a:r>
            <a:r>
              <a:rPr lang="en-US" i="1" dirty="0"/>
              <a:t>7</a:t>
            </a:r>
            <a:r>
              <a:rPr lang="en-US" dirty="0"/>
              <a:t>(5).</a:t>
            </a:r>
          </a:p>
          <a:p>
            <a:pPr lvl="1"/>
            <a:r>
              <a:rPr lang="en-US" dirty="0"/>
              <a:t>Kasahara, Y., </a:t>
            </a:r>
            <a:r>
              <a:rPr lang="en-US" dirty="0"/>
              <a:t>Shimayoshi</a:t>
            </a:r>
            <a:r>
              <a:rPr lang="en-US" dirty="0"/>
              <a:t>, T., </a:t>
            </a:r>
            <a:r>
              <a:rPr lang="en-US" dirty="0"/>
              <a:t>Obana</a:t>
            </a:r>
            <a:r>
              <a:rPr lang="en-US" dirty="0"/>
              <a:t>, M., &amp; Fujimura, N. (2017, October). Our Experience with Introducing Microsoft Office 365 in Kyushu University. In </a:t>
            </a:r>
            <a:r>
              <a:rPr lang="en-US" i="1" dirty="0"/>
              <a:t>Proceedings of the 2017 ACM Annual Conference on SIGUCCS</a:t>
            </a:r>
            <a:r>
              <a:rPr lang="en-US" dirty="0"/>
              <a:t> (pp. 109-112). ACM.</a:t>
            </a:r>
          </a:p>
          <a:p>
            <a:pPr lvl="1"/>
            <a:r>
              <a:rPr lang="en-US" dirty="0"/>
              <a:t>Šimůnek</a:t>
            </a:r>
            <a:r>
              <a:rPr lang="en-US" dirty="0"/>
              <a:t>, J., Van </a:t>
            </a:r>
            <a:r>
              <a:rPr lang="en-US" dirty="0"/>
              <a:t>Genuchten</a:t>
            </a:r>
            <a:r>
              <a:rPr lang="en-US" dirty="0"/>
              <a:t>, M. T., &amp; </a:t>
            </a:r>
            <a:r>
              <a:rPr lang="en-US" dirty="0"/>
              <a:t>Šejna</a:t>
            </a:r>
            <a:r>
              <a:rPr lang="en-US" dirty="0"/>
              <a:t>, M. (2016). Recent developments and applications of the HYDRUS computer software packages. </a:t>
            </a:r>
            <a:r>
              <a:rPr lang="en-US" i="1" dirty="0"/>
              <a:t>Vadose Zone Journal</a:t>
            </a:r>
            <a:r>
              <a:rPr lang="en-US" dirty="0"/>
              <a:t>, </a:t>
            </a:r>
            <a:r>
              <a:rPr lang="en-US" i="1" dirty="0"/>
              <a:t>15</a:t>
            </a:r>
            <a:r>
              <a:rPr lang="en-US" dirty="0"/>
              <a:t>(7).</a:t>
            </a:r>
            <a:endParaRPr lang="en-US" sz="2500" dirty="0"/>
          </a:p>
          <a:p>
            <a:pPr lvl="2">
              <a:buFont typeface="Wingdings" panose="05000000000000000000" pitchFamily="2" charset="2"/>
              <a:buChar char="v"/>
            </a:pPr>
            <a:endParaRPr lang="en-US" sz="2500" dirty="0"/>
          </a:p>
        </p:txBody>
      </p:sp>
    </p:spTree>
    <p:extLst>
      <p:ext uri="{BB962C8B-B14F-4D97-AF65-F5344CB8AC3E}">
        <p14:creationId xmlns="" xmlns:p14="http://schemas.microsoft.com/office/powerpoint/2010/main" val="3515586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ntury Gothic-Palatino Linotyp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 xmlns:thm15="http://schemas.microsoft.com/office/thememl/2012/main" name="Business brainstorming presentation.potx" id="{DE77CA07-3D7A-4CF2-AF02-587F794CB3CB}" vid="{13C2A94F-C0A1-4622-B71C-29A3B00D5E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786</TotalTime>
  <Words>1352</Words>
  <Application>Microsoft Office PowerPoint</Application>
  <PresentationFormat>Custom</PresentationFormat>
  <Paragraphs>73</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Presentation on brainstorming</vt:lpstr>
      <vt:lpstr>Working With New Software</vt:lpstr>
      <vt:lpstr>Computer Software Basics</vt:lpstr>
      <vt:lpstr>Microsoft Word Basic Functions</vt:lpstr>
      <vt:lpstr>Microsoft Word Techniques</vt:lpstr>
      <vt:lpstr>PowerPoint Presentations</vt:lpstr>
      <vt:lpstr>PowerPoint Presentations continued…..</vt:lpstr>
      <vt:lpstr>Microsoft Excel </vt:lpstr>
      <vt:lpstr>Microsoft Access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Use This Template</dc:title>
  <dc:creator>omonso</dc:creator>
  <cp:lastModifiedBy>ADM</cp:lastModifiedBy>
  <cp:revision>51</cp:revision>
  <dcterms:created xsi:type="dcterms:W3CDTF">2018-11-16T01:49:47Z</dcterms:created>
  <dcterms:modified xsi:type="dcterms:W3CDTF">2019-07-19T10:44:18Z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